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1D80E-7BB5-4E95-B01B-F46051DC3BFC}" v="3" dt="2023-11-16T15:50:00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4F60-3B00-4DB4-90A4-67F8107A0900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1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018-AE0B-45B3-8833-1C61B747ADFD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39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D72-DF44-407D-AEE5-0273DD00D922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5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60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BAB-D1DB-4DC1-908A-9B5E73715905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9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5A-C337-4F22-BED0-547AFC68CFD6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FBF-4DB8-447F-A740-22B1B0F7DDD8}" type="datetime1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435-B87A-4434-B86A-1406D5D81959}" type="datetime1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3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4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4C1-634B-4D2F-90E1-C39B48114444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5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FC1-9CCD-4E4B-AB4D-5CAEC19C950B}" type="datetime1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99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BA78304-8938-479D-8111-AA943458A814}" type="datetime1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2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none" spc="0" baseline="0">
          <a:solidFill>
            <a:schemeClr val="tx1"/>
          </a:solidFill>
          <a:latin typeface="Univers Condensed" panose="020B05060202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Univers" panose="020B05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orch.co.uk/2023/06/28/northern-chamber-orchestra-embark-on-new-venture-in-chester-and-port-sunlight/" TargetMode="External"/><Relationship Id="rId2" Type="http://schemas.openxmlformats.org/officeDocument/2006/relationships/hyperlink" Target="https://edsential.com/news/young-edsential-musicians-play-alongside-northern-chamber-orchestr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0AF5B2-A008-D54A-5AE5-A7769ABBF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en-GB" dirty="0"/>
              <a:t>Northern Chamber Orchestra </a:t>
            </a:r>
            <a:br>
              <a:rPr lang="en-GB" dirty="0"/>
            </a:br>
            <a:r>
              <a:rPr lang="en-GB" dirty="0"/>
              <a:t>Side-by-Side Projects 2023/24</a:t>
            </a:r>
          </a:p>
        </p:txBody>
      </p:sp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F92986F0-1054-CCB6-36F7-59A159716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86" r="29647" b="-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8935B90D-C512-88B0-EB0C-1D47E75BD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63" y="4335976"/>
            <a:ext cx="5825447" cy="81384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12134491-002F-A167-1284-F830BA22B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10" y="5658010"/>
            <a:ext cx="3079566" cy="1199990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EFAF9F81-DD45-7EC9-3C02-DB5D77323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4" y="5244177"/>
            <a:ext cx="3637809" cy="8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4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C6A78BF4-ED74-C5CB-F852-81CED90B2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0" r="24806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D05E-B844-A93A-5BBC-55DCDB725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433" y="963265"/>
            <a:ext cx="6005933" cy="56024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dirty="0"/>
              <a:t>Please can you tell me something that you really enjoyed about the experience?</a:t>
            </a:r>
            <a:endParaRPr lang="en-GB" i="1" dirty="0"/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‘Playing with the professional orchestra’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‘Spending time with the orchestra especially talking to and learning from the cello players’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‘I enjoyed playing with a professional orchestra’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‘Playing with the orchestra at the end of the rehearsal and being part of the professionals’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‘The performance’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‘Playing in the orchestra’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‘Being able to play in a full orchestra’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‘Being with the orchestra and performing on stage’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i="1" dirty="0"/>
              <a:t>‘Playing with a mixture of friends and professionals’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100" dirty="0"/>
          </a:p>
          <a:p>
            <a:pPr marL="0" indent="0">
              <a:lnSpc>
                <a:spcPct val="100000"/>
              </a:lnSpc>
              <a:buNone/>
            </a:pPr>
            <a:endParaRPr lang="en-GB" sz="11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292E75-4F21-3090-B410-96E91A7ED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48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9EC19-A97F-48F6-6A40-19B210F29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924" y="943720"/>
            <a:ext cx="10691265" cy="3636088"/>
          </a:xfrm>
        </p:spPr>
        <p:txBody>
          <a:bodyPr/>
          <a:lstStyle/>
          <a:p>
            <a:r>
              <a:rPr lang="en-GB" sz="2400" dirty="0"/>
              <a:t>Finally, is there anything further you would like to say about the event?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55BFA-D99D-A570-71E4-F7E603A5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11</a:t>
            </a:fld>
            <a:endParaRPr lang="en-US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D3A0C88-AD76-2947-5A22-0699A1ADA189}"/>
              </a:ext>
            </a:extLst>
          </p:cNvPr>
          <p:cNvSpPr/>
          <p:nvPr/>
        </p:nvSpPr>
        <p:spPr>
          <a:xfrm>
            <a:off x="2901324" y="4192208"/>
            <a:ext cx="2241394" cy="1499997"/>
          </a:xfrm>
          <a:prstGeom prst="wedgeRoundRect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Thank you for a great day!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759AD4F-FF79-8B08-93EC-9A828B0688E6}"/>
              </a:ext>
            </a:extLst>
          </p:cNvPr>
          <p:cNvSpPr/>
          <p:nvPr/>
        </p:nvSpPr>
        <p:spPr>
          <a:xfrm>
            <a:off x="6451107" y="3976300"/>
            <a:ext cx="2427826" cy="1791809"/>
          </a:xfrm>
          <a:prstGeom prst="wedgeRoundRect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It was amazing, thank you so much!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BA03533D-8FF3-9D8B-A02E-0D87A7993564}"/>
              </a:ext>
            </a:extLst>
          </p:cNvPr>
          <p:cNvSpPr/>
          <p:nvPr/>
        </p:nvSpPr>
        <p:spPr>
          <a:xfrm>
            <a:off x="4479975" y="1853882"/>
            <a:ext cx="2580659" cy="1791809"/>
          </a:xfrm>
          <a:prstGeom prst="wedgeRoundRect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It was amazing and I would do it all over again!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CCDD0A2-5CB7-0A6C-49DF-D0B85746A503}"/>
              </a:ext>
            </a:extLst>
          </p:cNvPr>
          <p:cNvSpPr/>
          <p:nvPr/>
        </p:nvSpPr>
        <p:spPr>
          <a:xfrm>
            <a:off x="1091115" y="1853882"/>
            <a:ext cx="2162571" cy="1880532"/>
          </a:xfrm>
          <a:prstGeom prst="wedgeRoundRect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It was an amazing experience!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C274AD5-03FC-D437-90F4-124035CA602B}"/>
              </a:ext>
            </a:extLst>
          </p:cNvPr>
          <p:cNvSpPr/>
          <p:nvPr/>
        </p:nvSpPr>
        <p:spPr>
          <a:xfrm>
            <a:off x="8286923" y="1853882"/>
            <a:ext cx="2294661" cy="1679429"/>
          </a:xfrm>
          <a:prstGeom prst="wedgeRoundRect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Thank you, I learnt so much!</a:t>
            </a:r>
          </a:p>
        </p:txBody>
      </p:sp>
    </p:spTree>
    <p:extLst>
      <p:ext uri="{BB962C8B-B14F-4D97-AF65-F5344CB8AC3E}">
        <p14:creationId xmlns:p14="http://schemas.microsoft.com/office/powerpoint/2010/main" val="1603212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816B8-7E03-AEAD-555F-13D08787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2 – Sunday 21st January </a:t>
            </a:r>
            <a:br>
              <a:rPr lang="en-US" sz="4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4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 cap="all" spc="3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 descr="A poster for a concert&#10;&#10;Description automatically generated">
            <a:extLst>
              <a:ext uri="{FF2B5EF4-FFF2-40B4-BE49-F238E27FC236}">
                <a16:creationId xmlns:a16="http://schemas.microsoft.com/office/drawing/2014/main" id="{0745ED33-0868-97FA-EECD-B940299FE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45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960181-9E6B-EA17-D44E-65BCF8398793}"/>
              </a:ext>
            </a:extLst>
          </p:cNvPr>
          <p:cNvSpPr txBox="1">
            <a:spLocks/>
          </p:cNvSpPr>
          <p:nvPr/>
        </p:nvSpPr>
        <p:spPr>
          <a:xfrm>
            <a:off x="5521192" y="2133601"/>
            <a:ext cx="6005933" cy="3774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For intermediate to advanced Woodwind and French Horn players.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Repertoire – Strauss Serenade for Winds.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Invitations have gone to all ensemble members and to all school contacts.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6 Pupils already signed up to the project, with a target of 10.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Project 3 – Sunday 10</a:t>
            </a:r>
            <a:r>
              <a:rPr lang="en-US" baseline="30000" dirty="0">
                <a:latin typeface="+mn-lt"/>
              </a:rPr>
              <a:t>th</a:t>
            </a:r>
            <a:r>
              <a:rPr lang="en-US" dirty="0">
                <a:latin typeface="+mn-lt"/>
              </a:rPr>
              <a:t> March 2024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Project 4 – Sunday 2</a:t>
            </a:r>
            <a:r>
              <a:rPr lang="en-US" baseline="30000" dirty="0">
                <a:latin typeface="+mn-lt"/>
              </a:rPr>
              <a:t>nd</a:t>
            </a:r>
            <a:r>
              <a:rPr lang="en-US" dirty="0">
                <a:latin typeface="+mn-lt"/>
              </a:rPr>
              <a:t> June 2024</a:t>
            </a:r>
          </a:p>
          <a:p>
            <a:pPr>
              <a:lnSpc>
                <a:spcPct val="120000"/>
              </a:lnSpc>
            </a:pPr>
            <a:endParaRPr lang="en-US" dirty="0">
              <a:latin typeface="+mn-lt"/>
            </a:endParaRPr>
          </a:p>
          <a:p>
            <a:pPr>
              <a:lnSpc>
                <a:spcPct val="120000"/>
              </a:lnSpc>
            </a:pPr>
            <a:endParaRPr lang="en-US" dirty="0">
              <a:latin typeface="+mn-lt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FE5EB-67D1-E2B4-83DF-49586F50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B4147-E1CF-0165-A44C-D739B2BA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10/8/2024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3DD70-EBBF-2A02-1A0D-289F65B9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33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E2E25-BC42-D5D5-EE64-EDEE485A0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219199"/>
            <a:ext cx="6766748" cy="364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Links….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Young Edsential musicians play alongside Northern Chamber Orchestra – Edsential</a:t>
            </a: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28.06.23 | Northern Chamber Orchestra embark on new venture in Chester and Port Sunlight - Northern Chamber Orchestra (ncorch.co.uk)</a:t>
            </a:r>
            <a:endParaRPr lang="en-GB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Piano">
            <a:extLst>
              <a:ext uri="{FF2B5EF4-FFF2-40B4-BE49-F238E27FC236}">
                <a16:creationId xmlns:a16="http://schemas.microsoft.com/office/drawing/2014/main" id="{49D12E6A-E6B5-8431-E4D7-BC71719518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33" r="38087" b="-1"/>
          <a:stretch/>
        </p:blipFill>
        <p:spPr>
          <a:xfrm>
            <a:off x="8115300" y="10"/>
            <a:ext cx="4076700" cy="685799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3D382-C141-5C0A-90BB-9A53E53D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7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6B21A-D2E6-C5A8-3708-06878CE5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87" y="907128"/>
            <a:ext cx="6699564" cy="1378871"/>
          </a:xfrm>
        </p:spPr>
        <p:txBody>
          <a:bodyPr>
            <a:normAutofit/>
          </a:bodyPr>
          <a:lstStyle/>
          <a:p>
            <a:r>
              <a:rPr lang="en-GB" dirty="0"/>
              <a:t>Edsential/NCO Side-by-Side Projects 2023/24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47609-FD3F-693D-6168-0860B97A8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285999"/>
            <a:ext cx="6766748" cy="364908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1500" dirty="0"/>
              <a:t>Edsential Musical Routes have engaged with the Northern Chamber Orchestra to deliver 4 side-by-side projects throughout 2023/24.</a:t>
            </a:r>
          </a:p>
          <a:p>
            <a:pPr>
              <a:lnSpc>
                <a:spcPct val="100000"/>
              </a:lnSpc>
            </a:pPr>
            <a:r>
              <a:rPr lang="en-GB" sz="1500" dirty="0"/>
              <a:t>The aim is to give our young musicians the chance to play alongside a professional orchestra at a prestigious venue.</a:t>
            </a:r>
          </a:p>
          <a:p>
            <a:pPr>
              <a:lnSpc>
                <a:spcPct val="100000"/>
              </a:lnSpc>
            </a:pPr>
            <a:r>
              <a:rPr lang="en-GB" sz="1500" dirty="0"/>
              <a:t>Each project is aimed at a different set of musicians, catering for beginner to the more advanced students.</a:t>
            </a:r>
          </a:p>
          <a:p>
            <a:pPr>
              <a:lnSpc>
                <a:spcPct val="100000"/>
              </a:lnSpc>
            </a:pPr>
            <a:r>
              <a:rPr lang="en-GB" sz="1500" dirty="0"/>
              <a:t>The projects all take place on a Sunday afternoon at the Story House, Chester and are part of the NCO’s regular concert series.</a:t>
            </a:r>
          </a:p>
          <a:p>
            <a:pPr>
              <a:lnSpc>
                <a:spcPct val="100000"/>
              </a:lnSpc>
            </a:pPr>
            <a:r>
              <a:rPr lang="en-GB" sz="1500" dirty="0"/>
              <a:t>Additional funding from Arts Council England has been awarded to NCO to support the projects.</a:t>
            </a:r>
          </a:p>
          <a:p>
            <a:pPr>
              <a:lnSpc>
                <a:spcPct val="100000"/>
              </a:lnSpc>
            </a:pPr>
            <a:r>
              <a:rPr lang="en-GB" sz="1500" dirty="0"/>
              <a:t>Alongside a rehearsal with the NCO, the students also have rehearsal time with Edsential tutors, and are invited alongside their families to watch NCO perform their concert in the venue for free.</a:t>
            </a:r>
          </a:p>
          <a:p>
            <a:pPr>
              <a:lnSpc>
                <a:spcPct val="100000"/>
              </a:lnSpc>
            </a:pPr>
            <a:endParaRPr lang="en-GB" sz="15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group of people sitting in a theater&#10;&#10;Description automatically generated">
            <a:extLst>
              <a:ext uri="{FF2B5EF4-FFF2-40B4-BE49-F238E27FC236}">
                <a16:creationId xmlns:a16="http://schemas.microsoft.com/office/drawing/2014/main" id="{ACF15BE7-C344-A82A-C9CF-57804527D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/>
          <a:stretch/>
        </p:blipFill>
        <p:spPr>
          <a:xfrm rot="5400000">
            <a:off x="6496050" y="1162050"/>
            <a:ext cx="6858000" cy="45339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CC735-FE9D-4E65-E2C9-1A41B46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4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4DDA0-1EB0-44D5-7904-8FEC86C5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kern="1200" cap="all" spc="3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1 – Sunday 15th October</a:t>
            </a:r>
          </a:p>
        </p:txBody>
      </p:sp>
      <p:pic>
        <p:nvPicPr>
          <p:cNvPr id="8" name="Content Placeholder 7" descr="A screenshot of a concert ticket&#10;&#10;Description automatically generated">
            <a:extLst>
              <a:ext uri="{FF2B5EF4-FFF2-40B4-BE49-F238E27FC236}">
                <a16:creationId xmlns:a16="http://schemas.microsoft.com/office/drawing/2014/main" id="{32B58052-B508-BE3F-0C6E-3958235235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" r="4284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0E6ADC-89AA-FBD1-E422-D1818A8ED1D0}"/>
              </a:ext>
            </a:extLst>
          </p:cNvPr>
          <p:cNvSpPr txBox="1">
            <a:spLocks/>
          </p:cNvSpPr>
          <p:nvPr/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Univers" panose="020B05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Intermediate to advanced string players were invited to take part in the first project.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Repertoire – Haydn Symphony 104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Invitations were sent to all intermediate to advanced string players who were either in an Edsential ensemble or having lessons with an Edsential tutor.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Invitations were also sent to all secondary schools within the area.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15 Students attended the project.</a:t>
            </a:r>
          </a:p>
          <a:p>
            <a:pPr>
              <a:lnSpc>
                <a:spcPct val="120000"/>
              </a:lnSpc>
            </a:pPr>
            <a:endParaRPr lang="en-US" dirty="0">
              <a:latin typeface="+mn-lt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72A9-FF02-5D39-5672-CE57C458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74E01-C1CE-E04E-1F67-C5B4FDD5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 smtClean="0"/>
              <a:pPr>
                <a:spcAft>
                  <a:spcPts val="600"/>
                </a:spcAft>
              </a:pPr>
              <a:t>10/8/2024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46FA-5924-C3C8-EEBC-AE749F69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8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F92AE0-8FA2-E1A8-1758-261CD272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2709" y="895448"/>
            <a:ext cx="3619697" cy="1919469"/>
          </a:xfrm>
        </p:spPr>
        <p:txBody>
          <a:bodyPr>
            <a:normAutofit/>
          </a:bodyPr>
          <a:lstStyle/>
          <a:p>
            <a:r>
              <a:rPr lang="en-GB" dirty="0"/>
              <a:t>Timetable</a:t>
            </a:r>
          </a:p>
        </p:txBody>
      </p:sp>
      <p:pic>
        <p:nvPicPr>
          <p:cNvPr id="8" name="Picture 7" descr="A group of people sitting in chairs with cellos and musical instruments&#10;&#10;Description automatically generated">
            <a:extLst>
              <a:ext uri="{FF2B5EF4-FFF2-40B4-BE49-F238E27FC236}">
                <a16:creationId xmlns:a16="http://schemas.microsoft.com/office/drawing/2014/main" id="{B19BFDD4-1CCA-72A4-00BB-25A06CD2A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r="1754"/>
          <a:stretch/>
        </p:blipFill>
        <p:spPr>
          <a:xfrm>
            <a:off x="20" y="10"/>
            <a:ext cx="7315180" cy="68579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3E010-9AFF-8601-D119-B0FD8B45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5093" y="2051490"/>
            <a:ext cx="3581303" cy="35548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700" dirty="0"/>
              <a:t>12.00pm – Students arrive at the Story House</a:t>
            </a:r>
          </a:p>
          <a:p>
            <a:pPr>
              <a:lnSpc>
                <a:spcPct val="100000"/>
              </a:lnSpc>
            </a:pPr>
            <a:r>
              <a:rPr lang="en-GB" sz="1700" dirty="0"/>
              <a:t>12.30pm – 1.30pm – Rehearsal with Edsential Tutors</a:t>
            </a:r>
          </a:p>
          <a:p>
            <a:pPr>
              <a:lnSpc>
                <a:spcPct val="100000"/>
              </a:lnSpc>
            </a:pPr>
            <a:r>
              <a:rPr lang="en-GB" sz="1700" dirty="0"/>
              <a:t>1.45pm – 2.30pm – Rehearsal on Stage with NCO</a:t>
            </a:r>
          </a:p>
          <a:p>
            <a:pPr>
              <a:lnSpc>
                <a:spcPct val="100000"/>
              </a:lnSpc>
            </a:pPr>
            <a:r>
              <a:rPr lang="en-GB" sz="1700" dirty="0"/>
              <a:t>2.30pm – Students dismissed to their parents</a:t>
            </a:r>
          </a:p>
          <a:p>
            <a:pPr>
              <a:lnSpc>
                <a:spcPct val="100000"/>
              </a:lnSpc>
            </a:pPr>
            <a:r>
              <a:rPr lang="en-GB" sz="1700" dirty="0"/>
              <a:t>3.30pm – Students and their families invited to watch NCO concert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FB53F-57E4-6B89-0308-548FD971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6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51F54-4C8E-11B6-AC92-7FB7C9D85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4" y="897752"/>
            <a:ext cx="3601757" cy="1955927"/>
          </a:xfrm>
        </p:spPr>
        <p:txBody>
          <a:bodyPr>
            <a:normAutofit/>
          </a:bodyPr>
          <a:lstStyle/>
          <a:p>
            <a:r>
              <a:rPr lang="en-GB" dirty="0"/>
              <a:t>Student Feedback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A768C-828D-F2A1-988E-091723D3E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2853679"/>
            <a:ext cx="3613708" cy="3391733"/>
          </a:xfrm>
        </p:spPr>
        <p:txBody>
          <a:bodyPr>
            <a:normAutofit/>
          </a:bodyPr>
          <a:lstStyle/>
          <a:p>
            <a:r>
              <a:rPr lang="en-GB" dirty="0"/>
              <a:t>A questionnaire was sent to all 15 students taking part in the event.</a:t>
            </a:r>
          </a:p>
          <a:p>
            <a:r>
              <a:rPr lang="en-GB" dirty="0"/>
              <a:t>9 students in total responded.</a:t>
            </a:r>
          </a:p>
          <a:p>
            <a:r>
              <a:rPr lang="en-GB" dirty="0"/>
              <a:t>The feedback was overall very positive.</a:t>
            </a:r>
          </a:p>
        </p:txBody>
      </p:sp>
      <p:pic>
        <p:nvPicPr>
          <p:cNvPr id="8" name="Picture 7" descr="A group of people sitting on a stage&#10;&#10;Description automatically generated">
            <a:extLst>
              <a:ext uri="{FF2B5EF4-FFF2-40B4-BE49-F238E27FC236}">
                <a16:creationId xmlns:a16="http://schemas.microsoft.com/office/drawing/2014/main" id="{43E6DBD3-B3E8-ECB8-8BC1-90BA0DA50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8"/>
          <a:stretch/>
        </p:blipFill>
        <p:spPr>
          <a:xfrm rot="5400000">
            <a:off x="5105400" y="-228600"/>
            <a:ext cx="6858000" cy="73152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60292-E3AB-B9BA-3DD6-CAE388E6B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26DE685-1B6F-4D7C-AEF2-C9AD71EC467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10/8/2024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BB4A8-E246-E01C-3F70-DA8955A3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16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65151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2D9AF-32F2-02CF-5E0B-321435E6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1276352"/>
            <a:ext cx="6766748" cy="4658727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GB" sz="2000" dirty="0"/>
              <a:t>Did you enjoy playing the Haydn Symphony? – </a:t>
            </a:r>
            <a:r>
              <a:rPr lang="en-GB" sz="2000" b="1" dirty="0"/>
              <a:t>4.4 out of 5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How helpful did you find the Edsential tutors? – </a:t>
            </a:r>
            <a:r>
              <a:rPr lang="en-GB" sz="2000" b="1" dirty="0"/>
              <a:t>4.8 out of 5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Did you enjoy the rehearsal with the Edsential tutors? </a:t>
            </a:r>
            <a:r>
              <a:rPr lang="en-GB" sz="2000" b="1" dirty="0"/>
              <a:t>4.3 out of 5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Did you find this useful? </a:t>
            </a:r>
            <a:r>
              <a:rPr lang="en-GB" sz="2000" b="1" dirty="0"/>
              <a:t>4.3 out of 5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Did you enjoy the rehearsal with the Northern Chamber Orchestra? </a:t>
            </a:r>
            <a:r>
              <a:rPr lang="en-GB" sz="2000" b="1" dirty="0"/>
              <a:t>4.8 out of 5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Did you feel supported by the members of the Northern Chamber Orchestra? </a:t>
            </a:r>
            <a:r>
              <a:rPr lang="en-GB" sz="2000" b="1" dirty="0"/>
              <a:t>4.4 out of 5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Did your confidence levels increase during the day? </a:t>
            </a:r>
            <a:r>
              <a:rPr lang="en-GB" sz="2000" b="1" dirty="0"/>
              <a:t>3.9 out of 5</a:t>
            </a:r>
          </a:p>
          <a:p>
            <a:pPr>
              <a:lnSpc>
                <a:spcPct val="100000"/>
              </a:lnSpc>
            </a:pPr>
            <a:endParaRPr lang="en-GB" sz="150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BA3C59D-8641-484F-A35C-361AD7E15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2521"/>
            <a:ext cx="65151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A84A0307-6384-17E1-05BC-FD92248EB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2" b="10068"/>
          <a:stretch/>
        </p:blipFill>
        <p:spPr>
          <a:xfrm rot="5400000">
            <a:off x="6724650" y="1390650"/>
            <a:ext cx="6858000" cy="40767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B50EC-0957-F3B8-3CA8-2D1035A5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58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59A8C095-63C2-0A12-6F07-27CDA658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 r="1" b="1"/>
          <a:stretch/>
        </p:blipFill>
        <p:spPr>
          <a:xfrm rot="5400000">
            <a:off x="-999564" y="981635"/>
            <a:ext cx="6875929" cy="487680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4F7D3-CE99-2090-69F5-A60834E5A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434" y="1264567"/>
            <a:ext cx="6005933" cy="4498058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/>
              <a:t>Did you stay to watch the concert? </a:t>
            </a:r>
          </a:p>
          <a:p>
            <a:pPr marL="0" indent="0">
              <a:buNone/>
            </a:pPr>
            <a:r>
              <a:rPr lang="en-GB" sz="2000" b="1" dirty="0"/>
              <a:t>6 – Yes, 3 – No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What did you like about the concert?</a:t>
            </a:r>
          </a:p>
          <a:p>
            <a:pPr marL="0" indent="0">
              <a:buNone/>
            </a:pPr>
            <a:r>
              <a:rPr lang="en-GB" sz="2000" i="1" dirty="0"/>
              <a:t>‘I liked the varied Programme’ </a:t>
            </a:r>
          </a:p>
          <a:p>
            <a:pPr marL="0" indent="0">
              <a:buNone/>
            </a:pPr>
            <a:r>
              <a:rPr lang="en-GB" sz="2000" i="1" dirty="0"/>
              <a:t>‘The Piano Playing’ </a:t>
            </a:r>
          </a:p>
          <a:p>
            <a:pPr marL="0" indent="0">
              <a:buNone/>
            </a:pPr>
            <a:r>
              <a:rPr lang="en-GB" sz="2000" i="1" dirty="0"/>
              <a:t>‘Everything!’</a:t>
            </a:r>
          </a:p>
          <a:p>
            <a:pPr marL="0" indent="0">
              <a:buNone/>
            </a:pPr>
            <a:r>
              <a:rPr lang="en-GB" sz="2000" i="1" dirty="0"/>
              <a:t>‘Watching everyone working Together’</a:t>
            </a:r>
          </a:p>
          <a:p>
            <a:pPr marL="0" indent="0">
              <a:buNone/>
            </a:pPr>
            <a:r>
              <a:rPr lang="en-GB" sz="2000" i="1" dirty="0"/>
              <a:t>‘I liked how fast they played the 4</a:t>
            </a:r>
            <a:r>
              <a:rPr lang="en-GB" sz="2000" i="1" baseline="30000" dirty="0"/>
              <a:t>th</a:t>
            </a:r>
            <a:r>
              <a:rPr lang="en-GB" sz="2000" i="1" dirty="0"/>
              <a:t> Movement’</a:t>
            </a:r>
          </a:p>
          <a:p>
            <a:pPr marL="0" indent="0">
              <a:buNone/>
            </a:pPr>
            <a:r>
              <a:rPr lang="en-GB" sz="2000" i="1" dirty="0"/>
              <a:t>‘Lovely seeing a real orchestra, they sounded amazing’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1F8E8-BBE5-6681-3096-37DD94D9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60EB578-C970-4186-B93C-45851BBC6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6FD0BCAB-154F-4473-C191-E09D3A47D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3" r="24493" b="1"/>
          <a:stretch/>
        </p:blipFill>
        <p:spPr>
          <a:xfrm>
            <a:off x="20" y="-17929"/>
            <a:ext cx="4876780" cy="687592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F57B02-07BB-407B-BB36-06D9C64A6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336D89F-FB5C-CA84-17E8-9B789EDDE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5433" y="1239914"/>
            <a:ext cx="6005933" cy="4671929"/>
          </a:xfrm>
        </p:spPr>
        <p:txBody>
          <a:bodyPr>
            <a:normAutofit fontScale="55000" lnSpcReduction="20000"/>
          </a:bodyPr>
          <a:lstStyle/>
          <a:p>
            <a:r>
              <a:rPr lang="en-GB" sz="3300" dirty="0"/>
              <a:t>What did you learn through taking part in the project? </a:t>
            </a:r>
          </a:p>
          <a:p>
            <a:pPr marL="0" indent="0">
              <a:buNone/>
            </a:pPr>
            <a:endParaRPr lang="en-GB" sz="3300" dirty="0"/>
          </a:p>
          <a:p>
            <a:pPr marL="0" indent="0">
              <a:buNone/>
            </a:pPr>
            <a:r>
              <a:rPr lang="en-GB" sz="3300" i="1" dirty="0"/>
              <a:t>‘I have learnt and felt the formal performance’ </a:t>
            </a:r>
          </a:p>
          <a:p>
            <a:pPr marL="0" indent="0">
              <a:buNone/>
            </a:pPr>
            <a:r>
              <a:rPr lang="en-GB" sz="3300" i="1" dirty="0"/>
              <a:t>‘Dynamics’ </a:t>
            </a:r>
          </a:p>
          <a:p>
            <a:pPr marL="0" indent="0">
              <a:buNone/>
            </a:pPr>
            <a:r>
              <a:rPr lang="en-GB" sz="3300" i="1" dirty="0"/>
              <a:t>‘I have learnt to exaggerate the dynamics’</a:t>
            </a:r>
          </a:p>
          <a:p>
            <a:pPr marL="0" indent="0">
              <a:buNone/>
            </a:pPr>
            <a:r>
              <a:rPr lang="en-GB" sz="3300" i="1" dirty="0"/>
              <a:t>‘Techniques</a:t>
            </a:r>
          </a:p>
          <a:p>
            <a:pPr marL="0" indent="0">
              <a:buNone/>
            </a:pPr>
            <a:r>
              <a:rPr lang="en-GB" sz="3300" i="1" dirty="0"/>
              <a:t>‘String Techniques’</a:t>
            </a:r>
          </a:p>
          <a:p>
            <a:pPr marL="0" indent="0">
              <a:buNone/>
            </a:pPr>
            <a:r>
              <a:rPr lang="en-GB" sz="3300" i="1" dirty="0"/>
              <a:t>‘How to make use of the bow to control volume’</a:t>
            </a:r>
          </a:p>
          <a:p>
            <a:pPr marL="0" indent="0">
              <a:buNone/>
            </a:pPr>
            <a:r>
              <a:rPr lang="en-GB" sz="3300" i="1" dirty="0"/>
              <a:t>‘Bowing Skills’</a:t>
            </a:r>
          </a:p>
          <a:p>
            <a:pPr marL="0" indent="0">
              <a:buNone/>
            </a:pPr>
            <a:r>
              <a:rPr lang="en-GB" sz="3300" i="1" dirty="0"/>
              <a:t>‘How a professional orchestra works’</a:t>
            </a:r>
          </a:p>
          <a:p>
            <a:pPr marL="0" indent="0">
              <a:buNone/>
            </a:pPr>
            <a:r>
              <a:rPr lang="en-GB" sz="3300" i="1" dirty="0"/>
              <a:t>‘That it is nice to work with people you don't really know because we speak the same language of music’</a:t>
            </a:r>
          </a:p>
          <a:p>
            <a:pPr marL="0" indent="0">
              <a:buNone/>
            </a:pPr>
            <a:endParaRPr lang="en-GB" sz="2800" i="1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855964-C920-48EB-8804-74291211C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C8064-6C0F-1902-FC3A-A3E4E9653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68C04-EF89-775B-8AC0-1CD1B69D8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73" y="1257301"/>
            <a:ext cx="4012452" cy="4988112"/>
          </a:xfrm>
        </p:spPr>
        <p:txBody>
          <a:bodyPr>
            <a:normAutofit/>
          </a:bodyPr>
          <a:lstStyle/>
          <a:p>
            <a:r>
              <a:rPr lang="en-GB" sz="2400" dirty="0"/>
              <a:t>Would you be interested in taking part in similar events?</a:t>
            </a:r>
          </a:p>
          <a:p>
            <a:pPr marL="0" indent="0">
              <a:buNone/>
            </a:pPr>
            <a:r>
              <a:rPr lang="en-GB" sz="2400" b="1" dirty="0"/>
              <a:t>9 answered yes</a:t>
            </a:r>
          </a:p>
          <a:p>
            <a:r>
              <a:rPr lang="en-GB" sz="2400" dirty="0"/>
              <a:t>Would you recommend a similar event to your friends?</a:t>
            </a:r>
          </a:p>
          <a:p>
            <a:pPr marL="0" indent="0">
              <a:buNone/>
            </a:pPr>
            <a:r>
              <a:rPr lang="en-GB" sz="2400" b="1" dirty="0"/>
              <a:t>9 answered yes</a:t>
            </a:r>
          </a:p>
        </p:txBody>
      </p:sp>
      <p:pic>
        <p:nvPicPr>
          <p:cNvPr id="8" name="Picture 7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8C6A5042-ACE9-8DB2-D0DF-7EA93A2AA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r="26608"/>
          <a:stretch/>
        </p:blipFill>
        <p:spPr>
          <a:xfrm rot="5400000">
            <a:off x="5105400" y="-228600"/>
            <a:ext cx="6858000" cy="7315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92195-D3E5-CD3B-D281-D02F7E2E4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7E7843D-FF13-4365-9478-9625B70A270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9187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RegularSeed_2SEEDS">
      <a:dk1>
        <a:srgbClr val="000000"/>
      </a:dk1>
      <a:lt1>
        <a:srgbClr val="FFFFFF"/>
      </a:lt1>
      <a:dk2>
        <a:srgbClr val="3D2229"/>
      </a:dk2>
      <a:lt2>
        <a:srgbClr val="E2E5E8"/>
      </a:lt2>
      <a:accent1>
        <a:srgbClr val="D56A17"/>
      </a:accent1>
      <a:accent2>
        <a:srgbClr val="E72D29"/>
      </a:accent2>
      <a:accent3>
        <a:srgbClr val="B8A221"/>
      </a:accent3>
      <a:accent4>
        <a:srgbClr val="14B4A3"/>
      </a:accent4>
      <a:accent5>
        <a:srgbClr val="29ADE7"/>
      </a:accent5>
      <a:accent6>
        <a:srgbClr val="174CD5"/>
      </a:accent6>
      <a:hlink>
        <a:srgbClr val="3F87BF"/>
      </a:hlink>
      <a:folHlink>
        <a:srgbClr val="7F7F7F"/>
      </a:folHlink>
    </a:clrScheme>
    <a:fontScheme name="Chronicle">
      <a:majorFont>
        <a:latin typeface="Univers Condensed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850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Univers</vt:lpstr>
      <vt:lpstr>Univers Condensed</vt:lpstr>
      <vt:lpstr>ChronicleVTI</vt:lpstr>
      <vt:lpstr>Northern Chamber Orchestra  Side-by-Side Projects 2023/24</vt:lpstr>
      <vt:lpstr>Edsential/NCO Side-by-Side Projects 2023/24</vt:lpstr>
      <vt:lpstr>Project 1 – Sunday 15th October</vt:lpstr>
      <vt:lpstr>Timetable</vt:lpstr>
      <vt:lpstr>Student Feedback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2 – Sunday 21st January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Northen Chamber Orchestra  Side-by-Side Project 2023/24</dc:title>
  <dc:creator>Alex Harper</dc:creator>
  <cp:lastModifiedBy>Luke Tomlinson</cp:lastModifiedBy>
  <cp:revision>2</cp:revision>
  <dcterms:created xsi:type="dcterms:W3CDTF">2023-11-16T14:17:53Z</dcterms:created>
  <dcterms:modified xsi:type="dcterms:W3CDTF">2024-10-08T09:22:13Z</dcterms:modified>
</cp:coreProperties>
</file>